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055" autoAdjust="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A7653F-DA62-4588-B471-B576569906F1}" type="datetimeFigureOut">
              <a:rPr lang="en-KE" smtClean="0"/>
              <a:t>09/27/2019</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CABDA-9791-4171-A07F-00F683613FA3}" type="slidenum">
              <a:rPr lang="en-KE" smtClean="0"/>
              <a:t>‹#›</a:t>
            </a:fld>
            <a:endParaRPr lang="en-KE"/>
          </a:p>
        </p:txBody>
      </p:sp>
    </p:spTree>
    <p:extLst>
      <p:ext uri="{BB962C8B-B14F-4D97-AF65-F5344CB8AC3E}">
        <p14:creationId xmlns:p14="http://schemas.microsoft.com/office/powerpoint/2010/main" val="569445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Maslow's hierarchy of needs provides a very critical understanding of crucial decisions which influence individual development. Attainment of individual needs across different stages of development results into a highly satisfied individual who can retire and relax. However, the situation is very different if an individual is unable to achieve the developed needs across various stages of development fully. Failure to fulfill individual needs across different stages of development leads to panic and adoption of negative traits, which are detrimental in defining individual well-being since they deviate from the required development process. </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3</a:t>
            </a:fld>
            <a:endParaRPr lang="en-KE"/>
          </a:p>
        </p:txBody>
      </p:sp>
    </p:spTree>
    <p:extLst>
      <p:ext uri="{BB962C8B-B14F-4D97-AF65-F5344CB8AC3E}">
        <p14:creationId xmlns:p14="http://schemas.microsoft.com/office/powerpoint/2010/main" val="23982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Fulfilling an individual inner potential define a more significant influence on the ability of an individual to realize his or her life goals. An individual can relax after achieving the developed life goals.  King had a vision and wanted to share his vision with fellow blacks so that they can understand their position and push for change.</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4</a:t>
            </a:fld>
            <a:endParaRPr lang="en-KE"/>
          </a:p>
        </p:txBody>
      </p:sp>
    </p:spTree>
    <p:extLst>
      <p:ext uri="{BB962C8B-B14F-4D97-AF65-F5344CB8AC3E}">
        <p14:creationId xmlns:p14="http://schemas.microsoft.com/office/powerpoint/2010/main" val="1899905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is an important aspect that focuses on creating a sense of self identity. Understanding the specific challenges that blacks were going through was essential in providing a strong consideration on important measures that improve underlying outcomes.</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5</a:t>
            </a:fld>
            <a:endParaRPr lang="en-KE"/>
          </a:p>
        </p:txBody>
      </p:sp>
    </p:spTree>
    <p:extLst>
      <p:ext uri="{BB962C8B-B14F-4D97-AF65-F5344CB8AC3E}">
        <p14:creationId xmlns:p14="http://schemas.microsoft.com/office/powerpoint/2010/main" val="3119397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Understanding specific factors that help create a strong understanding of essential processes that improve overall outcomes. Determining self-defeating aspects, as well as the underlying strengths, help define a proper understanding of individual wellbeing. Creating a well-defined structure present a more transparent approach that helps maintain a favorable level of engagement. King had a strong understanding on different levels that define change within the society.</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6</a:t>
            </a:fld>
            <a:endParaRPr lang="en-KE"/>
          </a:p>
        </p:txBody>
      </p:sp>
    </p:spTree>
    <p:extLst>
      <p:ext uri="{BB962C8B-B14F-4D97-AF65-F5344CB8AC3E}">
        <p14:creationId xmlns:p14="http://schemas.microsoft.com/office/powerpoint/2010/main" val="2213237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actualization is an important aspect that help understand specific ideologies that help in improving individual  commitment to the identified goal. King Martin Luther Jr. had a strong understanding on the issues that formed the bone of contention. Improving individual understanding on different factors that have greater impact on individuals identify the greater purpose that King had.</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7</a:t>
            </a:fld>
            <a:endParaRPr lang="en-KE"/>
          </a:p>
        </p:txBody>
      </p:sp>
    </p:spTree>
    <p:extLst>
      <p:ext uri="{BB962C8B-B14F-4D97-AF65-F5344CB8AC3E}">
        <p14:creationId xmlns:p14="http://schemas.microsoft.com/office/powerpoint/2010/main" val="1871101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Having a positive influence on the lives of others is an important thing that brings joy and self-satisfaction where it is possible to make a successful determination on essential concepts that can help improve personal commitment.  Thus Carl emphasized on the ability to create a strong influence on the level of development. Organizing different meetings was aimed at improving self efficacy and help in the course to success based on the underlying goals.</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8</a:t>
            </a:fld>
            <a:endParaRPr lang="en-KE"/>
          </a:p>
        </p:txBody>
      </p:sp>
    </p:spTree>
    <p:extLst>
      <p:ext uri="{BB962C8B-B14F-4D97-AF65-F5344CB8AC3E}">
        <p14:creationId xmlns:p14="http://schemas.microsoft.com/office/powerpoint/2010/main" val="3440624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growth and overall human good provided the basis of all public lectures that were being conducted. Many people were able to understand the specific elements that were being discussed especially considering that they focused on the liberation of people of color who were being profiled to a greater extent.</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9</a:t>
            </a:fld>
            <a:endParaRPr lang="en-KE"/>
          </a:p>
        </p:txBody>
      </p:sp>
    </p:spTree>
    <p:extLst>
      <p:ext uri="{BB962C8B-B14F-4D97-AF65-F5344CB8AC3E}">
        <p14:creationId xmlns:p14="http://schemas.microsoft.com/office/powerpoint/2010/main" val="1509938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Effective focus on motivation strategies creates an important environment where it is possible to achieve significant organizational development. High level of commitment among the protesters was essential in creating a transformed environment where it was possible to understand different factors that had an influence on  the decisions that were being made.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13CABDA-9791-4171-A07F-00F683613FA3}" type="slidenum">
              <a:rPr lang="en-KE" smtClean="0"/>
              <a:t>10</a:t>
            </a:fld>
            <a:endParaRPr lang="en-KE"/>
          </a:p>
        </p:txBody>
      </p:sp>
    </p:spTree>
    <p:extLst>
      <p:ext uri="{BB962C8B-B14F-4D97-AF65-F5344CB8AC3E}">
        <p14:creationId xmlns:p14="http://schemas.microsoft.com/office/powerpoint/2010/main" val="3790387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Self-care is a crucial purposeful action undertaken to achieve positive development. self-care includes intentional acts that are considered in monitoring the physical, emotional, and mental aspects of an individual. An individual is required to adopt change based on essential self-care strategies that help improve the level of development. Self-care plans vary significantly depending on the existing health problems or how a given situation influences an individual negatively. </a:t>
            </a:r>
            <a:endParaRPr lang="en-KE" dirty="0"/>
          </a:p>
        </p:txBody>
      </p:sp>
      <p:sp>
        <p:nvSpPr>
          <p:cNvPr id="4" name="Slide Number Placeholder 3"/>
          <p:cNvSpPr>
            <a:spLocks noGrp="1"/>
          </p:cNvSpPr>
          <p:nvPr>
            <p:ph type="sldNum" sz="quarter" idx="5"/>
          </p:nvPr>
        </p:nvSpPr>
        <p:spPr/>
        <p:txBody>
          <a:bodyPr/>
          <a:lstStyle/>
          <a:p>
            <a:fld id="{813CABDA-9791-4171-A07F-00F683613FA3}" type="slidenum">
              <a:rPr lang="en-KE" smtClean="0"/>
              <a:t>11</a:t>
            </a:fld>
            <a:endParaRPr lang="en-KE"/>
          </a:p>
        </p:txBody>
      </p:sp>
    </p:spTree>
    <p:extLst>
      <p:ext uri="{BB962C8B-B14F-4D97-AF65-F5344CB8AC3E}">
        <p14:creationId xmlns:p14="http://schemas.microsoft.com/office/powerpoint/2010/main" val="1604784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E8C914-A2E0-4A8A-8BBA-FFD02EF6C768}" type="datetimeFigureOut">
              <a:rPr lang="en-KE" smtClean="0"/>
              <a:t>09/27/2019</a:t>
            </a:fld>
            <a:endParaRPr lang="en-KE"/>
          </a:p>
        </p:txBody>
      </p:sp>
      <p:sp>
        <p:nvSpPr>
          <p:cNvPr id="5" name="Footer Placeholder 4"/>
          <p:cNvSpPr>
            <a:spLocks noGrp="1"/>
          </p:cNvSpPr>
          <p:nvPr>
            <p:ph type="ftr" sz="quarter" idx="11"/>
          </p:nvPr>
        </p:nvSpPr>
        <p:spPr/>
        <p:txBody>
          <a:bodyPr/>
          <a:lstStyle/>
          <a:p>
            <a:endParaRPr lang="en-K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412771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8C914-A2E0-4A8A-8BBA-FFD02EF6C768}" type="datetimeFigureOut">
              <a:rPr lang="en-KE" smtClean="0"/>
              <a:t>09/27/2019</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1656114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8C914-A2E0-4A8A-8BBA-FFD02EF6C768}" type="datetimeFigureOut">
              <a:rPr lang="en-KE" smtClean="0"/>
              <a:t>09/27/2019</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681427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E8C914-A2E0-4A8A-8BBA-FFD02EF6C768}" type="datetimeFigureOut">
              <a:rPr lang="en-KE" smtClean="0"/>
              <a:t>09/27/2019</a:t>
            </a:fld>
            <a:endParaRPr lang="en-KE"/>
          </a:p>
        </p:txBody>
      </p:sp>
      <p:sp>
        <p:nvSpPr>
          <p:cNvPr id="6" name="Footer Placeholder 5"/>
          <p:cNvSpPr>
            <a:spLocks noGrp="1"/>
          </p:cNvSpPr>
          <p:nvPr>
            <p:ph type="ftr" sz="quarter" idx="11"/>
          </p:nvPr>
        </p:nvSpPr>
        <p:spPr/>
        <p:txBody>
          <a:bodyPr/>
          <a:lstStyle/>
          <a:p>
            <a:endParaRPr lang="en-K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2266277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E8C914-A2E0-4A8A-8BBA-FFD02EF6C768}" type="datetimeFigureOut">
              <a:rPr lang="en-KE" smtClean="0"/>
              <a:t>09/27/2019</a:t>
            </a:fld>
            <a:endParaRPr lang="en-KE"/>
          </a:p>
        </p:txBody>
      </p:sp>
      <p:sp>
        <p:nvSpPr>
          <p:cNvPr id="8" name="Footer Placeholder 7"/>
          <p:cNvSpPr>
            <a:spLocks noGrp="1"/>
          </p:cNvSpPr>
          <p:nvPr>
            <p:ph type="ftr" sz="quarter" idx="11"/>
          </p:nvPr>
        </p:nvSpPr>
        <p:spPr/>
        <p:txBody>
          <a:bodyPr/>
          <a:lstStyle/>
          <a:p>
            <a:endParaRPr lang="en-K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656178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E8C914-A2E0-4A8A-8BBA-FFD02EF6C768}" type="datetimeFigureOut">
              <a:rPr lang="en-KE" smtClean="0"/>
              <a:t>09/27/2019</a:t>
            </a:fld>
            <a:endParaRPr lang="en-KE"/>
          </a:p>
        </p:txBody>
      </p:sp>
      <p:sp>
        <p:nvSpPr>
          <p:cNvPr id="4" name="Footer Placeholder 3"/>
          <p:cNvSpPr>
            <a:spLocks noGrp="1"/>
          </p:cNvSpPr>
          <p:nvPr>
            <p:ph type="ftr" sz="quarter" idx="11"/>
          </p:nvPr>
        </p:nvSpPr>
        <p:spPr/>
        <p:txBody>
          <a:bodyPr/>
          <a:lstStyle/>
          <a:p>
            <a:endParaRPr lang="en-K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728360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E8C914-A2E0-4A8A-8BBA-FFD02EF6C768}" type="datetimeFigureOut">
              <a:rPr lang="en-KE" smtClean="0"/>
              <a:t>09/27/2019</a:t>
            </a:fld>
            <a:endParaRPr lang="en-KE"/>
          </a:p>
        </p:txBody>
      </p:sp>
      <p:sp>
        <p:nvSpPr>
          <p:cNvPr id="3" name="Footer Placeholder 2"/>
          <p:cNvSpPr>
            <a:spLocks noGrp="1"/>
          </p:cNvSpPr>
          <p:nvPr>
            <p:ph type="ftr" sz="quarter" idx="11"/>
          </p:nvPr>
        </p:nvSpPr>
        <p:spPr/>
        <p:txBody>
          <a:bodyPr/>
          <a:lstStyle/>
          <a:p>
            <a:endParaRPr lang="en-K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1772557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E8C914-A2E0-4A8A-8BBA-FFD02EF6C768}" type="datetimeFigureOut">
              <a:rPr lang="en-KE" smtClean="0"/>
              <a:t>09/27/2019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295474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E8C914-A2E0-4A8A-8BBA-FFD02EF6C768}" type="datetimeFigureOut">
              <a:rPr lang="en-KE" smtClean="0"/>
              <a:t>09/27/2019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1548115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8C914-A2E0-4A8A-8BBA-FFD02EF6C768}" type="datetimeFigureOut">
              <a:rPr lang="en-KE" smtClean="0"/>
              <a:t>09/27/2019</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4180623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E8C914-A2E0-4A8A-8BBA-FFD02EF6C768}" type="datetimeFigureOut">
              <a:rPr lang="en-KE" smtClean="0"/>
              <a:t>09/27/2019</a:t>
            </a:fld>
            <a:endParaRPr lang="en-KE"/>
          </a:p>
        </p:txBody>
      </p:sp>
      <p:sp>
        <p:nvSpPr>
          <p:cNvPr id="5" name="Footer Placeholder 4"/>
          <p:cNvSpPr>
            <a:spLocks noGrp="1"/>
          </p:cNvSpPr>
          <p:nvPr>
            <p:ph type="ftr" sz="quarter" idx="11"/>
          </p:nvPr>
        </p:nvSpPr>
        <p:spPr/>
        <p:txBody>
          <a:bodyPr/>
          <a:lstStyle/>
          <a:p>
            <a:endParaRPr lang="en-K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68855F6-8C7E-41F5-B3B6-ABD33B571072}" type="slidenum">
              <a:rPr lang="en-KE" smtClean="0"/>
              <a:t>‹#›</a:t>
            </a:fld>
            <a:endParaRPr lang="en-K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11172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1E8C914-A2E0-4A8A-8BBA-FFD02EF6C768}" type="datetimeFigureOut">
              <a:rPr lang="en-KE" smtClean="0"/>
              <a:t>09/27/2019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3880584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1E8C914-A2E0-4A8A-8BBA-FFD02EF6C768}" type="datetimeFigureOut">
              <a:rPr lang="en-KE" smtClean="0"/>
              <a:t>09/27/2019</a:t>
            </a:fld>
            <a:endParaRPr lang="en-KE"/>
          </a:p>
        </p:txBody>
      </p:sp>
      <p:sp>
        <p:nvSpPr>
          <p:cNvPr id="6" name="Footer Placeholder 5"/>
          <p:cNvSpPr>
            <a:spLocks noGrp="1"/>
          </p:cNvSpPr>
          <p:nvPr>
            <p:ph type="ftr" sz="quarter" idx="11"/>
          </p:nvPr>
        </p:nvSpPr>
        <p:spPr/>
        <p:txBody>
          <a:bodyPr/>
          <a:lstStyle/>
          <a:p>
            <a:endParaRPr lang="en-K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8855F6-8C7E-41F5-B3B6-ABD33B571072}" type="slidenum">
              <a:rPr lang="en-KE" smtClean="0"/>
              <a:t>‹#›</a:t>
            </a:fld>
            <a:endParaRPr lang="en-K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1769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81E8C914-A2E0-4A8A-8BBA-FFD02EF6C768}" type="datetimeFigureOut">
              <a:rPr lang="en-KE" smtClean="0"/>
              <a:t>09/27/2019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24102069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8C914-A2E0-4A8A-8BBA-FFD02EF6C768}" type="datetimeFigureOut">
              <a:rPr lang="en-KE" smtClean="0"/>
              <a:t>09/27/2019</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14866632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8C914-A2E0-4A8A-8BBA-FFD02EF6C768}" type="datetimeFigureOut">
              <a:rPr lang="en-KE" smtClean="0"/>
              <a:t>09/27/2019</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68855F6-8C7E-41F5-B3B6-ABD33B571072}" type="slidenum">
              <a:rPr lang="en-KE" smtClean="0"/>
              <a:t>‹#›</a:t>
            </a:fld>
            <a:endParaRPr lang="en-KE"/>
          </a:p>
        </p:txBody>
      </p:sp>
    </p:spTree>
    <p:extLst>
      <p:ext uri="{BB962C8B-B14F-4D97-AF65-F5344CB8AC3E}">
        <p14:creationId xmlns:p14="http://schemas.microsoft.com/office/powerpoint/2010/main" val="3921279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1E8C914-A2E0-4A8A-8BBA-FFD02EF6C768}" type="datetimeFigureOut">
              <a:rPr lang="en-KE" smtClean="0"/>
              <a:t>09/27/2019</a:t>
            </a:fld>
            <a:endParaRPr lang="en-K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68855F6-8C7E-41F5-B3B6-ABD33B571072}" type="slidenum">
              <a:rPr lang="en-KE" smtClean="0"/>
              <a:t>‹#›</a:t>
            </a:fld>
            <a:endParaRPr lang="en-KE"/>
          </a:p>
        </p:txBody>
      </p:sp>
    </p:spTree>
    <p:extLst>
      <p:ext uri="{BB962C8B-B14F-4D97-AF65-F5344CB8AC3E}">
        <p14:creationId xmlns:p14="http://schemas.microsoft.com/office/powerpoint/2010/main" val="16442274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39007-9DE5-4570-8F6D-813644B6B7F9}"/>
              </a:ext>
            </a:extLst>
          </p:cNvPr>
          <p:cNvSpPr>
            <a:spLocks noGrp="1"/>
          </p:cNvSpPr>
          <p:nvPr>
            <p:ph type="ctrTitle"/>
          </p:nvPr>
        </p:nvSpPr>
        <p:spPr/>
        <p:txBody>
          <a:bodyPr/>
          <a:lstStyle/>
          <a:p>
            <a:r>
              <a:rPr lang="en-US" dirty="0"/>
              <a:t>Humanistic Personality Analysis </a:t>
            </a:r>
            <a:endParaRPr lang="en-KE" dirty="0"/>
          </a:p>
        </p:txBody>
      </p:sp>
      <p:sp>
        <p:nvSpPr>
          <p:cNvPr id="3" name="Subtitle 2">
            <a:extLst>
              <a:ext uri="{FF2B5EF4-FFF2-40B4-BE49-F238E27FC236}">
                <a16:creationId xmlns:a16="http://schemas.microsoft.com/office/drawing/2014/main" id="{6920AE95-1BD5-436E-ADCD-853A3152E13E}"/>
              </a:ext>
            </a:extLst>
          </p:cNvPr>
          <p:cNvSpPr>
            <a:spLocks noGrp="1"/>
          </p:cNvSpPr>
          <p:nvPr>
            <p:ph type="subTitle" idx="1"/>
          </p:nvPr>
        </p:nvSpPr>
        <p:spPr/>
        <p:txBody>
          <a:bodyPr/>
          <a:lstStyle/>
          <a:p>
            <a:r>
              <a:rPr lang="en-US" dirty="0"/>
              <a:t>Name </a:t>
            </a:r>
          </a:p>
          <a:p>
            <a:r>
              <a:rPr lang="en-US" dirty="0"/>
              <a:t>Institution </a:t>
            </a:r>
            <a:endParaRPr lang="en-KE" dirty="0"/>
          </a:p>
        </p:txBody>
      </p:sp>
    </p:spTree>
    <p:extLst>
      <p:ext uri="{BB962C8B-B14F-4D97-AF65-F5344CB8AC3E}">
        <p14:creationId xmlns:p14="http://schemas.microsoft.com/office/powerpoint/2010/main" val="3059220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B23C9-259E-4801-90CC-8799C2C4ADEB}"/>
              </a:ext>
            </a:extLst>
          </p:cNvPr>
          <p:cNvSpPr>
            <a:spLocks noGrp="1"/>
          </p:cNvSpPr>
          <p:nvPr>
            <p:ph type="title"/>
          </p:nvPr>
        </p:nvSpPr>
        <p:spPr/>
        <p:txBody>
          <a:bodyPr/>
          <a:lstStyle/>
          <a:p>
            <a:r>
              <a:rPr lang="en-US" dirty="0"/>
              <a:t>Introduction </a:t>
            </a:r>
            <a:endParaRPr lang="en-KE" dirty="0"/>
          </a:p>
        </p:txBody>
      </p:sp>
      <p:sp>
        <p:nvSpPr>
          <p:cNvPr id="3" name="Content Placeholder 2">
            <a:extLst>
              <a:ext uri="{FF2B5EF4-FFF2-40B4-BE49-F238E27FC236}">
                <a16:creationId xmlns:a16="http://schemas.microsoft.com/office/drawing/2014/main" id="{F1F3E22A-9DCB-4927-A989-47AE10C0626C}"/>
              </a:ext>
            </a:extLst>
          </p:cNvPr>
          <p:cNvSpPr>
            <a:spLocks noGrp="1"/>
          </p:cNvSpPr>
          <p:nvPr>
            <p:ph idx="1"/>
          </p:nvPr>
        </p:nvSpPr>
        <p:spPr>
          <a:xfrm>
            <a:off x="2589212" y="1666568"/>
            <a:ext cx="8915400" cy="4675238"/>
          </a:xfrm>
        </p:spPr>
        <p:txBody>
          <a:bodyPr>
            <a:noAutofit/>
          </a:bodyPr>
          <a:lstStyle/>
          <a:p>
            <a:r>
              <a:rPr lang="en-US" sz="2400" dirty="0"/>
              <a:t>The person of interest that will be analyzed in this presentation is Dr. Martin Luther King Jr.</a:t>
            </a:r>
          </a:p>
          <a:p>
            <a:r>
              <a:rPr lang="en-US" sz="2400" dirty="0"/>
              <a:t>The analysis will focus on Abraham Maslow’s humanistic perspective and Carl Rogers’ humanistic perspective.</a:t>
            </a:r>
          </a:p>
          <a:p>
            <a:r>
              <a:rPr lang="en-US" sz="2400" dirty="0"/>
              <a:t>Dr. Martin Luther King Jr. was popular during the fight for civil rights in the United States.</a:t>
            </a:r>
          </a:p>
          <a:p>
            <a:r>
              <a:rPr lang="en-US" sz="2400" dirty="0"/>
              <a:t>His speech, I Have a Dream has remained as a key pillar for  civil rights for people of color in the United States (</a:t>
            </a:r>
            <a:r>
              <a:rPr lang="en-GB" sz="2400" dirty="0"/>
              <a:t>Reddick, 2018). </a:t>
            </a:r>
            <a:endParaRPr lang="en-KE" sz="2400" dirty="0"/>
          </a:p>
          <a:p>
            <a:endParaRPr lang="en-KE" sz="2400" dirty="0"/>
          </a:p>
        </p:txBody>
      </p:sp>
    </p:spTree>
    <p:extLst>
      <p:ext uri="{BB962C8B-B14F-4D97-AF65-F5344CB8AC3E}">
        <p14:creationId xmlns:p14="http://schemas.microsoft.com/office/powerpoint/2010/main" val="1268329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AB7B-CCA6-47F3-B865-E0C3128858CF}"/>
              </a:ext>
            </a:extLst>
          </p:cNvPr>
          <p:cNvSpPr>
            <a:spLocks noGrp="1"/>
          </p:cNvSpPr>
          <p:nvPr>
            <p:ph type="title"/>
          </p:nvPr>
        </p:nvSpPr>
        <p:spPr/>
        <p:txBody>
          <a:bodyPr/>
          <a:lstStyle/>
          <a:p>
            <a:r>
              <a:rPr lang="en-US" dirty="0"/>
              <a:t>Personality from Abraham Maslow’s humanistic perspective </a:t>
            </a:r>
            <a:endParaRPr lang="en-KE" dirty="0"/>
          </a:p>
        </p:txBody>
      </p:sp>
      <p:sp>
        <p:nvSpPr>
          <p:cNvPr id="3" name="Content Placeholder 2">
            <a:extLst>
              <a:ext uri="{FF2B5EF4-FFF2-40B4-BE49-F238E27FC236}">
                <a16:creationId xmlns:a16="http://schemas.microsoft.com/office/drawing/2014/main" id="{690555CB-DDE9-49BC-8A8A-4A96A3169D1E}"/>
              </a:ext>
            </a:extLst>
          </p:cNvPr>
          <p:cNvSpPr>
            <a:spLocks noGrp="1"/>
          </p:cNvSpPr>
          <p:nvPr>
            <p:ph idx="1"/>
          </p:nvPr>
        </p:nvSpPr>
        <p:spPr/>
        <p:txBody>
          <a:bodyPr>
            <a:normAutofit/>
          </a:bodyPr>
          <a:lstStyle/>
          <a:p>
            <a:r>
              <a:rPr lang="en-US" sz="2400" dirty="0"/>
              <a:t>Maslow’s humanistic perspective assert that individual tend to achieve their full potential through self actualization.</a:t>
            </a:r>
          </a:p>
          <a:p>
            <a:r>
              <a:rPr lang="en-US" sz="2400" dirty="0"/>
              <a:t>Key elements that define this theory include Physiological, safety, social, esteem and self actualization.</a:t>
            </a:r>
          </a:p>
          <a:p>
            <a:r>
              <a:rPr lang="en-US" sz="2400" dirty="0"/>
              <a:t>Martin King </a:t>
            </a:r>
            <a:r>
              <a:rPr lang="en-US" sz="2400" dirty="0" err="1"/>
              <a:t>jr.</a:t>
            </a:r>
            <a:r>
              <a:rPr lang="en-US" sz="2400" dirty="0"/>
              <a:t> was a visionary individual who developed a strong love for his community and spiritual wellbeing (</a:t>
            </a:r>
            <a:r>
              <a:rPr lang="en-GB" sz="2400" dirty="0"/>
              <a:t>Abrams, 2015). </a:t>
            </a:r>
            <a:endParaRPr lang="en-US" sz="2400" dirty="0"/>
          </a:p>
          <a:p>
            <a:endParaRPr lang="en-US" sz="2400" dirty="0"/>
          </a:p>
        </p:txBody>
      </p:sp>
    </p:spTree>
    <p:extLst>
      <p:ext uri="{BB962C8B-B14F-4D97-AF65-F5344CB8AC3E}">
        <p14:creationId xmlns:p14="http://schemas.microsoft.com/office/powerpoint/2010/main" val="1352385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B54A-E1B1-4978-848B-5F2690895F19}"/>
              </a:ext>
            </a:extLst>
          </p:cNvPr>
          <p:cNvSpPr>
            <a:spLocks noGrp="1"/>
          </p:cNvSpPr>
          <p:nvPr>
            <p:ph type="title"/>
          </p:nvPr>
        </p:nvSpPr>
        <p:spPr>
          <a:xfrm>
            <a:off x="1976285" y="624110"/>
            <a:ext cx="9528328" cy="1280890"/>
          </a:xfrm>
        </p:spPr>
        <p:txBody>
          <a:bodyPr/>
          <a:lstStyle/>
          <a:p>
            <a:r>
              <a:rPr lang="en-US" dirty="0"/>
              <a:t>Personality from Abraham Maslow’s humanistic perspective </a:t>
            </a:r>
            <a:endParaRPr lang="en-KE" dirty="0"/>
          </a:p>
        </p:txBody>
      </p:sp>
      <p:sp>
        <p:nvSpPr>
          <p:cNvPr id="3" name="Content Placeholder 2">
            <a:extLst>
              <a:ext uri="{FF2B5EF4-FFF2-40B4-BE49-F238E27FC236}">
                <a16:creationId xmlns:a16="http://schemas.microsoft.com/office/drawing/2014/main" id="{2C4565F4-2DBC-48E5-B0BD-D0F7FAA3942A}"/>
              </a:ext>
            </a:extLst>
          </p:cNvPr>
          <p:cNvSpPr>
            <a:spLocks noGrp="1"/>
          </p:cNvSpPr>
          <p:nvPr>
            <p:ph idx="1"/>
          </p:nvPr>
        </p:nvSpPr>
        <p:spPr>
          <a:xfrm>
            <a:off x="1563329" y="1904999"/>
            <a:ext cx="9941283" cy="4820265"/>
          </a:xfrm>
        </p:spPr>
        <p:txBody>
          <a:bodyPr>
            <a:noAutofit/>
          </a:bodyPr>
          <a:lstStyle/>
          <a:p>
            <a:r>
              <a:rPr lang="en-US" sz="2400" dirty="0"/>
              <a:t>King was a spiritual minister although he felt that he was unable to realize his full potential through ministering alone.</a:t>
            </a:r>
          </a:p>
          <a:p>
            <a:r>
              <a:rPr lang="en-US" sz="2400" dirty="0"/>
              <a:t>King’s Vision was beyond the underlying  understanding on individual development but rather a strong commitment to self identity and determination.</a:t>
            </a:r>
          </a:p>
          <a:p>
            <a:r>
              <a:rPr lang="en-US" sz="2400" dirty="0"/>
              <a:t>A strong sense of belonginess to the people of color was instrumental in his efforts to fight for the rights of the minority.</a:t>
            </a:r>
          </a:p>
          <a:p>
            <a:r>
              <a:rPr lang="en-US" sz="2400" dirty="0"/>
              <a:t>He focused on creating a diverse environment where every individual would be treated equally regardless of the color (</a:t>
            </a:r>
            <a:r>
              <a:rPr lang="en-GB" sz="2400" dirty="0"/>
              <a:t>Reddick, 2018). </a:t>
            </a:r>
            <a:endParaRPr lang="en-KE" sz="2400" dirty="0"/>
          </a:p>
        </p:txBody>
      </p:sp>
    </p:spTree>
    <p:extLst>
      <p:ext uri="{BB962C8B-B14F-4D97-AF65-F5344CB8AC3E}">
        <p14:creationId xmlns:p14="http://schemas.microsoft.com/office/powerpoint/2010/main" val="1285558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1366-2944-4807-BA6B-8AC5F60F6D3F}"/>
              </a:ext>
            </a:extLst>
          </p:cNvPr>
          <p:cNvSpPr>
            <a:spLocks noGrp="1"/>
          </p:cNvSpPr>
          <p:nvPr>
            <p:ph type="title"/>
          </p:nvPr>
        </p:nvSpPr>
        <p:spPr/>
        <p:txBody>
          <a:bodyPr/>
          <a:lstStyle/>
          <a:p>
            <a:r>
              <a:rPr lang="en-US" dirty="0"/>
              <a:t>Personality from Abraham Maslow’s humanistic perspective </a:t>
            </a:r>
            <a:endParaRPr lang="en-KE" dirty="0"/>
          </a:p>
        </p:txBody>
      </p:sp>
      <p:sp>
        <p:nvSpPr>
          <p:cNvPr id="3" name="Content Placeholder 2">
            <a:extLst>
              <a:ext uri="{FF2B5EF4-FFF2-40B4-BE49-F238E27FC236}">
                <a16:creationId xmlns:a16="http://schemas.microsoft.com/office/drawing/2014/main" id="{CF65E7CB-1015-4A89-9036-6EEC65ABEC8E}"/>
              </a:ext>
            </a:extLst>
          </p:cNvPr>
          <p:cNvSpPr>
            <a:spLocks noGrp="1"/>
          </p:cNvSpPr>
          <p:nvPr>
            <p:ph idx="1"/>
          </p:nvPr>
        </p:nvSpPr>
        <p:spPr/>
        <p:txBody>
          <a:bodyPr>
            <a:normAutofit/>
          </a:bodyPr>
          <a:lstStyle/>
          <a:p>
            <a:r>
              <a:rPr lang="en-US" sz="2400" dirty="0"/>
              <a:t>King sought the protection of the people United with a common purpose.</a:t>
            </a:r>
          </a:p>
          <a:p>
            <a:r>
              <a:rPr lang="en-US" sz="2400" dirty="0"/>
              <a:t>He knew that he had a role to play while maintaining a strong emphasis on the need to protect all.</a:t>
            </a:r>
          </a:p>
          <a:p>
            <a:r>
              <a:rPr lang="en-US" sz="2400" dirty="0"/>
              <a:t>Many of the blacks were unemployed and unstable with poor living standards.</a:t>
            </a:r>
          </a:p>
          <a:p>
            <a:r>
              <a:rPr lang="en-US" sz="2400" dirty="0"/>
              <a:t>Maintaining a strong understanding on individual development created the basis of commitment to the fight for civil rights (</a:t>
            </a:r>
            <a:r>
              <a:rPr lang="en-GB" sz="2400" dirty="0"/>
              <a:t>Schneider et al., 2014).</a:t>
            </a:r>
            <a:endParaRPr lang="en-KE" sz="2400" dirty="0"/>
          </a:p>
        </p:txBody>
      </p:sp>
    </p:spTree>
    <p:extLst>
      <p:ext uri="{BB962C8B-B14F-4D97-AF65-F5344CB8AC3E}">
        <p14:creationId xmlns:p14="http://schemas.microsoft.com/office/powerpoint/2010/main" val="167541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8FD3-85AA-4333-AC3A-54C3F419C5EA}"/>
              </a:ext>
            </a:extLst>
          </p:cNvPr>
          <p:cNvSpPr>
            <a:spLocks noGrp="1"/>
          </p:cNvSpPr>
          <p:nvPr>
            <p:ph type="title"/>
          </p:nvPr>
        </p:nvSpPr>
        <p:spPr/>
        <p:txBody>
          <a:bodyPr/>
          <a:lstStyle/>
          <a:p>
            <a:r>
              <a:rPr lang="en-US" dirty="0"/>
              <a:t>Personality from Abraham Maslow’s humanistic perspective </a:t>
            </a:r>
            <a:endParaRPr lang="en-KE" dirty="0"/>
          </a:p>
        </p:txBody>
      </p:sp>
      <p:sp>
        <p:nvSpPr>
          <p:cNvPr id="3" name="Content Placeholder 2">
            <a:extLst>
              <a:ext uri="{FF2B5EF4-FFF2-40B4-BE49-F238E27FC236}">
                <a16:creationId xmlns:a16="http://schemas.microsoft.com/office/drawing/2014/main" id="{3F742C79-054A-4ED0-80F9-CC8C0860FE5A}"/>
              </a:ext>
            </a:extLst>
          </p:cNvPr>
          <p:cNvSpPr>
            <a:spLocks noGrp="1"/>
          </p:cNvSpPr>
          <p:nvPr>
            <p:ph idx="1"/>
          </p:nvPr>
        </p:nvSpPr>
        <p:spPr>
          <a:xfrm>
            <a:off x="1460090" y="2133600"/>
            <a:ext cx="10044522" cy="4724400"/>
          </a:xfrm>
        </p:spPr>
        <p:txBody>
          <a:bodyPr>
            <a:noAutofit/>
          </a:bodyPr>
          <a:lstStyle/>
          <a:p>
            <a:r>
              <a:rPr lang="en-US" sz="2400" dirty="0"/>
              <a:t>Esteem needs in this case, is based on an individual sense of identity and wellbeing where they can understand critical aspects which define their welfare within their social and workplace settings. </a:t>
            </a:r>
          </a:p>
          <a:p>
            <a:r>
              <a:rPr lang="en-US" sz="2400" dirty="0"/>
              <a:t>Thus self-efficiency describes a personal development in adulthood</a:t>
            </a:r>
          </a:p>
          <a:p>
            <a:r>
              <a:rPr lang="en-US" sz="2400" dirty="0"/>
              <a:t>King Luther Jr. understood his identity and accepted the fact that he was being considered as a minority group which was being segregated despite being granted equal rights and protection by the constitution (</a:t>
            </a:r>
            <a:r>
              <a:rPr lang="en-GB" sz="2400" dirty="0"/>
              <a:t>Abrams, 2015). </a:t>
            </a:r>
            <a:endParaRPr lang="en-KE" sz="2400" dirty="0"/>
          </a:p>
        </p:txBody>
      </p:sp>
    </p:spTree>
    <p:extLst>
      <p:ext uri="{BB962C8B-B14F-4D97-AF65-F5344CB8AC3E}">
        <p14:creationId xmlns:p14="http://schemas.microsoft.com/office/powerpoint/2010/main" val="3218975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E397E-29F7-410B-A483-F6B65585BE50}"/>
              </a:ext>
            </a:extLst>
          </p:cNvPr>
          <p:cNvSpPr>
            <a:spLocks noGrp="1"/>
          </p:cNvSpPr>
          <p:nvPr>
            <p:ph type="title"/>
          </p:nvPr>
        </p:nvSpPr>
        <p:spPr/>
        <p:txBody>
          <a:bodyPr/>
          <a:lstStyle/>
          <a:p>
            <a:r>
              <a:rPr lang="en-US" dirty="0"/>
              <a:t>Carl Rogers’ humanistic perspective</a:t>
            </a:r>
            <a:endParaRPr lang="en-KE" dirty="0"/>
          </a:p>
        </p:txBody>
      </p:sp>
      <p:sp>
        <p:nvSpPr>
          <p:cNvPr id="3" name="Content Placeholder 2">
            <a:extLst>
              <a:ext uri="{FF2B5EF4-FFF2-40B4-BE49-F238E27FC236}">
                <a16:creationId xmlns:a16="http://schemas.microsoft.com/office/drawing/2014/main" id="{AA2180A8-9E48-4932-89BA-39930F6C77BC}"/>
              </a:ext>
            </a:extLst>
          </p:cNvPr>
          <p:cNvSpPr>
            <a:spLocks noGrp="1"/>
          </p:cNvSpPr>
          <p:nvPr>
            <p:ph idx="1"/>
          </p:nvPr>
        </p:nvSpPr>
        <p:spPr/>
        <p:txBody>
          <a:bodyPr>
            <a:normAutofit/>
          </a:bodyPr>
          <a:lstStyle/>
          <a:p>
            <a:r>
              <a:rPr lang="en-US" sz="2400" dirty="0"/>
              <a:t>According to Carl Rogers’ humanistic perspective, self actualization defines individual character and efforts to achieve greater things in life.</a:t>
            </a:r>
          </a:p>
          <a:p>
            <a:r>
              <a:rPr lang="en-US" sz="2400" dirty="0"/>
              <a:t>Ideal self is defined based on a strong understanding on specific measures that define positive development.</a:t>
            </a:r>
          </a:p>
          <a:p>
            <a:r>
              <a:rPr lang="en-US" sz="2400" dirty="0"/>
              <a:t>Martin Luther King Jr. had a strong understanding on what he needed to achieve because of the inner struggle with the status quo.</a:t>
            </a:r>
            <a:endParaRPr lang="en-KE" sz="2400" dirty="0"/>
          </a:p>
        </p:txBody>
      </p:sp>
    </p:spTree>
    <p:extLst>
      <p:ext uri="{BB962C8B-B14F-4D97-AF65-F5344CB8AC3E}">
        <p14:creationId xmlns:p14="http://schemas.microsoft.com/office/powerpoint/2010/main" val="740439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AAD11-8DBA-4AD6-BEC1-520ADF748EA1}"/>
              </a:ext>
            </a:extLst>
          </p:cNvPr>
          <p:cNvSpPr>
            <a:spLocks noGrp="1"/>
          </p:cNvSpPr>
          <p:nvPr>
            <p:ph type="title"/>
          </p:nvPr>
        </p:nvSpPr>
        <p:spPr/>
        <p:txBody>
          <a:bodyPr/>
          <a:lstStyle/>
          <a:p>
            <a:r>
              <a:rPr lang="en-US" dirty="0"/>
              <a:t>Carl Rogers’ humanistic perspective</a:t>
            </a:r>
            <a:endParaRPr lang="en-KE" dirty="0"/>
          </a:p>
        </p:txBody>
      </p:sp>
      <p:sp>
        <p:nvSpPr>
          <p:cNvPr id="3" name="Content Placeholder 2">
            <a:extLst>
              <a:ext uri="{FF2B5EF4-FFF2-40B4-BE49-F238E27FC236}">
                <a16:creationId xmlns:a16="http://schemas.microsoft.com/office/drawing/2014/main" id="{880A9CA1-D1D8-4AC7-84A0-0D3F946B7054}"/>
              </a:ext>
            </a:extLst>
          </p:cNvPr>
          <p:cNvSpPr>
            <a:spLocks noGrp="1"/>
          </p:cNvSpPr>
          <p:nvPr>
            <p:ph idx="1"/>
          </p:nvPr>
        </p:nvSpPr>
        <p:spPr/>
        <p:txBody>
          <a:bodyPr>
            <a:normAutofit/>
          </a:bodyPr>
          <a:lstStyle/>
          <a:p>
            <a:r>
              <a:rPr lang="en-US" sz="2400" dirty="0"/>
              <a:t>Achieving the highest level of human being was crucial in defining the efforts that were being put in place.</a:t>
            </a:r>
          </a:p>
          <a:p>
            <a:r>
              <a:rPr lang="en-US" sz="2400" dirty="0"/>
              <a:t>There are different motivating factors that help define a strong emphasis on specific measures that help improve individual level commitment.</a:t>
            </a:r>
          </a:p>
          <a:p>
            <a:r>
              <a:rPr lang="en-US" sz="2400" dirty="0"/>
              <a:t>Organizing different meetings to serve a unique purpose identify strict measures that define an improved level of development.</a:t>
            </a:r>
          </a:p>
          <a:p>
            <a:endParaRPr lang="en-KE" sz="2400" dirty="0"/>
          </a:p>
        </p:txBody>
      </p:sp>
    </p:spTree>
    <p:extLst>
      <p:ext uri="{BB962C8B-B14F-4D97-AF65-F5344CB8AC3E}">
        <p14:creationId xmlns:p14="http://schemas.microsoft.com/office/powerpoint/2010/main" val="3878334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D04A7-7F21-424C-9825-B13C24F723D1}"/>
              </a:ext>
            </a:extLst>
          </p:cNvPr>
          <p:cNvSpPr>
            <a:spLocks noGrp="1"/>
          </p:cNvSpPr>
          <p:nvPr>
            <p:ph type="title"/>
          </p:nvPr>
        </p:nvSpPr>
        <p:spPr/>
        <p:txBody>
          <a:bodyPr/>
          <a:lstStyle/>
          <a:p>
            <a:r>
              <a:rPr lang="en-US" dirty="0"/>
              <a:t>Carl Rogers’ humanistic perspective</a:t>
            </a:r>
            <a:endParaRPr lang="en-KE" dirty="0"/>
          </a:p>
        </p:txBody>
      </p:sp>
      <p:sp>
        <p:nvSpPr>
          <p:cNvPr id="3" name="Content Placeholder 2">
            <a:extLst>
              <a:ext uri="{FF2B5EF4-FFF2-40B4-BE49-F238E27FC236}">
                <a16:creationId xmlns:a16="http://schemas.microsoft.com/office/drawing/2014/main" id="{5BEE8C23-5501-4B80-A32B-93092D75B1B1}"/>
              </a:ext>
            </a:extLst>
          </p:cNvPr>
          <p:cNvSpPr>
            <a:spLocks noGrp="1"/>
          </p:cNvSpPr>
          <p:nvPr>
            <p:ph idx="1"/>
          </p:nvPr>
        </p:nvSpPr>
        <p:spPr/>
        <p:txBody>
          <a:bodyPr>
            <a:normAutofit/>
          </a:bodyPr>
          <a:lstStyle/>
          <a:p>
            <a:r>
              <a:rPr lang="en-US" sz="2400" dirty="0"/>
              <a:t>Karl emphasized on change, growth and the potential human good which drive an individual to achieve greater outcomes.</a:t>
            </a:r>
          </a:p>
          <a:p>
            <a:r>
              <a:rPr lang="en-US" sz="2400" dirty="0"/>
              <a:t>King had burning desire to change the status quo and improve the level of individual development.</a:t>
            </a:r>
          </a:p>
          <a:p>
            <a:r>
              <a:rPr lang="en-US" sz="2400" dirty="0"/>
              <a:t>Every individual has a chance to shape their lives as long as they have a greater level of self awareness.</a:t>
            </a:r>
          </a:p>
          <a:p>
            <a:endParaRPr lang="en-US" sz="2400" dirty="0"/>
          </a:p>
          <a:p>
            <a:endParaRPr lang="en-US" sz="2400" dirty="0"/>
          </a:p>
          <a:p>
            <a:endParaRPr lang="en-US" sz="2400" dirty="0"/>
          </a:p>
          <a:p>
            <a:endParaRPr lang="en-US" sz="2400" dirty="0"/>
          </a:p>
          <a:p>
            <a:endParaRPr lang="en-KE" sz="2400" dirty="0"/>
          </a:p>
        </p:txBody>
      </p:sp>
    </p:spTree>
    <p:extLst>
      <p:ext uri="{BB962C8B-B14F-4D97-AF65-F5344CB8AC3E}">
        <p14:creationId xmlns:p14="http://schemas.microsoft.com/office/powerpoint/2010/main" val="2187795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51D12-8819-4EDB-92A6-6F4C3B008926}"/>
              </a:ext>
            </a:extLst>
          </p:cNvPr>
          <p:cNvSpPr>
            <a:spLocks noGrp="1"/>
          </p:cNvSpPr>
          <p:nvPr>
            <p:ph type="title"/>
          </p:nvPr>
        </p:nvSpPr>
        <p:spPr/>
        <p:txBody>
          <a:bodyPr/>
          <a:lstStyle/>
          <a:p>
            <a:r>
              <a:rPr lang="en-US" dirty="0"/>
              <a:t>Carl Rogers’ humanistic perspective</a:t>
            </a:r>
            <a:endParaRPr lang="en-KE" dirty="0"/>
          </a:p>
        </p:txBody>
      </p:sp>
      <p:sp>
        <p:nvSpPr>
          <p:cNvPr id="3" name="Content Placeholder 2">
            <a:extLst>
              <a:ext uri="{FF2B5EF4-FFF2-40B4-BE49-F238E27FC236}">
                <a16:creationId xmlns:a16="http://schemas.microsoft.com/office/drawing/2014/main" id="{D5D76723-9C26-468A-95AF-0E6FE5F64EA1}"/>
              </a:ext>
            </a:extLst>
          </p:cNvPr>
          <p:cNvSpPr>
            <a:spLocks noGrp="1"/>
          </p:cNvSpPr>
          <p:nvPr>
            <p:ph idx="1"/>
          </p:nvPr>
        </p:nvSpPr>
        <p:spPr/>
        <p:txBody>
          <a:bodyPr>
            <a:normAutofit/>
          </a:bodyPr>
          <a:lstStyle/>
          <a:p>
            <a:r>
              <a:rPr lang="en-US" sz="2400" dirty="0"/>
              <a:t>King Knew that the only way people would understand their true worth is through holding public meetings.</a:t>
            </a:r>
          </a:p>
          <a:p>
            <a:r>
              <a:rPr lang="en-US" sz="2400" dirty="0"/>
              <a:t>The meetings organized were successful in shaping individual behavior based on their goals in life.</a:t>
            </a:r>
          </a:p>
          <a:p>
            <a:r>
              <a:rPr lang="en-US" sz="2400" dirty="0"/>
              <a:t>Understanding the status quo was crucial in improving the level of commitment (</a:t>
            </a:r>
            <a:r>
              <a:rPr lang="en-GB" sz="2400" dirty="0"/>
              <a:t>Nelson et al., 2014).</a:t>
            </a:r>
            <a:endParaRPr lang="en-KE" sz="2400" dirty="0"/>
          </a:p>
        </p:txBody>
      </p:sp>
    </p:spTree>
    <p:extLst>
      <p:ext uri="{BB962C8B-B14F-4D97-AF65-F5344CB8AC3E}">
        <p14:creationId xmlns:p14="http://schemas.microsoft.com/office/powerpoint/2010/main" val="3292303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3202-A15A-4435-A003-F5A508F9F727}"/>
              </a:ext>
            </a:extLst>
          </p:cNvPr>
          <p:cNvSpPr>
            <a:spLocks noGrp="1"/>
          </p:cNvSpPr>
          <p:nvPr>
            <p:ph type="title"/>
          </p:nvPr>
        </p:nvSpPr>
        <p:spPr/>
        <p:txBody>
          <a:bodyPr/>
          <a:lstStyle/>
          <a:p>
            <a:r>
              <a:rPr lang="en-US" dirty="0"/>
              <a:t>Carl Rogers’ humanistic perspective</a:t>
            </a:r>
            <a:endParaRPr lang="en-KE" dirty="0"/>
          </a:p>
        </p:txBody>
      </p:sp>
      <p:sp>
        <p:nvSpPr>
          <p:cNvPr id="3" name="Content Placeholder 2">
            <a:extLst>
              <a:ext uri="{FF2B5EF4-FFF2-40B4-BE49-F238E27FC236}">
                <a16:creationId xmlns:a16="http://schemas.microsoft.com/office/drawing/2014/main" id="{5334A98D-4323-41F4-9CED-52898F8B5D7D}"/>
              </a:ext>
            </a:extLst>
          </p:cNvPr>
          <p:cNvSpPr>
            <a:spLocks noGrp="1"/>
          </p:cNvSpPr>
          <p:nvPr>
            <p:ph idx="1"/>
          </p:nvPr>
        </p:nvSpPr>
        <p:spPr>
          <a:xfrm>
            <a:off x="1607574" y="2133599"/>
            <a:ext cx="9897038" cy="4517923"/>
          </a:xfrm>
        </p:spPr>
        <p:txBody>
          <a:bodyPr>
            <a:noAutofit/>
          </a:bodyPr>
          <a:lstStyle/>
          <a:p>
            <a:r>
              <a:rPr lang="en-US" sz="2400" dirty="0"/>
              <a:t>Self-care provide focus on individual responsibility about their wellbeing.</a:t>
            </a:r>
          </a:p>
          <a:p>
            <a:r>
              <a:rPr lang="en-US" sz="2400" dirty="0"/>
              <a:t> Maintaining a keen personal interest in self-identity help create a more advanced system that helps implement positive outcomes.</a:t>
            </a:r>
          </a:p>
          <a:p>
            <a:r>
              <a:rPr lang="en-US" sz="2400" dirty="0"/>
              <a:t>Every individual must understand their limits, strengths, and weaknesses so that it would be easier to embrace positive aspects that can increase their developments.</a:t>
            </a:r>
          </a:p>
          <a:p>
            <a:r>
              <a:rPr lang="en-US" sz="2400" dirty="0"/>
              <a:t>King was passionate about his people and the problems that were going through (Proctor et al., 2016).</a:t>
            </a:r>
            <a:endParaRPr lang="en-KE" sz="2400" dirty="0"/>
          </a:p>
        </p:txBody>
      </p:sp>
    </p:spTree>
    <p:extLst>
      <p:ext uri="{BB962C8B-B14F-4D97-AF65-F5344CB8AC3E}">
        <p14:creationId xmlns:p14="http://schemas.microsoft.com/office/powerpoint/2010/main" val="924463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20938-B915-45D4-9ED9-92A84B0B1CCA}"/>
              </a:ext>
            </a:extLst>
          </p:cNvPr>
          <p:cNvSpPr>
            <a:spLocks noGrp="1"/>
          </p:cNvSpPr>
          <p:nvPr>
            <p:ph type="title"/>
          </p:nvPr>
        </p:nvSpPr>
        <p:spPr/>
        <p:txBody>
          <a:bodyPr/>
          <a:lstStyle/>
          <a:p>
            <a:r>
              <a:rPr lang="en-US" dirty="0"/>
              <a:t>References </a:t>
            </a:r>
            <a:endParaRPr lang="en-KE" dirty="0"/>
          </a:p>
        </p:txBody>
      </p:sp>
      <p:sp>
        <p:nvSpPr>
          <p:cNvPr id="3" name="Content Placeholder 2">
            <a:extLst>
              <a:ext uri="{FF2B5EF4-FFF2-40B4-BE49-F238E27FC236}">
                <a16:creationId xmlns:a16="http://schemas.microsoft.com/office/drawing/2014/main" id="{DD2F1D8E-CB00-46C9-A20A-804500438860}"/>
              </a:ext>
            </a:extLst>
          </p:cNvPr>
          <p:cNvSpPr>
            <a:spLocks noGrp="1"/>
          </p:cNvSpPr>
          <p:nvPr>
            <p:ph idx="1"/>
          </p:nvPr>
        </p:nvSpPr>
        <p:spPr/>
        <p:txBody>
          <a:bodyPr>
            <a:normAutofit fontScale="92500"/>
          </a:bodyPr>
          <a:lstStyle/>
          <a:p>
            <a:r>
              <a:rPr lang="en-GB" dirty="0"/>
              <a:t>Abrams, B. (2015). Humanistic approaches. </a:t>
            </a:r>
            <a:r>
              <a:rPr lang="en-GB" i="1" dirty="0"/>
              <a:t>Music therapy handbook</a:t>
            </a:r>
            <a:r>
              <a:rPr lang="en-GB" dirty="0"/>
              <a:t>, 148-160.</a:t>
            </a:r>
          </a:p>
          <a:p>
            <a:r>
              <a:rPr lang="en-GB" dirty="0"/>
              <a:t>Schneider, K. J., Pierson, J. F., &amp; Bugental, J. F. (Eds.). (2014). </a:t>
            </a:r>
            <a:r>
              <a:rPr lang="en-GB" i="1" dirty="0"/>
              <a:t>The handbook of humanistic psychology: Theory, research, and practice</a:t>
            </a:r>
            <a:r>
              <a:rPr lang="en-GB" dirty="0"/>
              <a:t>. Sage Publications.</a:t>
            </a:r>
          </a:p>
          <a:p>
            <a:r>
              <a:rPr lang="en-GB" dirty="0"/>
              <a:t>Proctor, C., Tweed, R., &amp; Morris, D. (2016). The Rogerian fully functioning person: A positive psychology perspective. </a:t>
            </a:r>
            <a:r>
              <a:rPr lang="en-GB" i="1" dirty="0"/>
              <a:t>Journal of Humanistic Psychology</a:t>
            </a:r>
            <a:r>
              <a:rPr lang="en-GB" dirty="0"/>
              <a:t>, </a:t>
            </a:r>
            <a:r>
              <a:rPr lang="en-GB" i="1" dirty="0"/>
              <a:t>56</a:t>
            </a:r>
            <a:r>
              <a:rPr lang="en-GB" dirty="0"/>
              <a:t>(5), 503-529.</a:t>
            </a:r>
          </a:p>
          <a:p>
            <a:r>
              <a:rPr lang="en-GB" dirty="0"/>
              <a:t>Nelson, L., Cushion, C. J., Potrac, P., &amp; Groom, R. (2014). Carl Rogers, learning and educational practice: Critical considerations and applications in sports coaching. </a:t>
            </a:r>
            <a:r>
              <a:rPr lang="en-GB" i="1" dirty="0"/>
              <a:t>Sport, Education and Society</a:t>
            </a:r>
            <a:r>
              <a:rPr lang="en-GB" dirty="0"/>
              <a:t>, </a:t>
            </a:r>
            <a:r>
              <a:rPr lang="en-GB" i="1" dirty="0"/>
              <a:t>19</a:t>
            </a:r>
            <a:r>
              <a:rPr lang="en-GB" dirty="0"/>
              <a:t>(5), 513-531.</a:t>
            </a:r>
          </a:p>
          <a:p>
            <a:r>
              <a:rPr lang="en-GB" dirty="0"/>
              <a:t>Reddick, L. D. (2018). </a:t>
            </a:r>
            <a:r>
              <a:rPr lang="en-GB" i="1" dirty="0"/>
              <a:t>Crusader Without Violence: A Biography of Martin Luther King, Jr</a:t>
            </a:r>
            <a:r>
              <a:rPr lang="en-GB" dirty="0"/>
              <a:t>. </a:t>
            </a:r>
            <a:r>
              <a:rPr lang="en-GB" dirty="0" err="1"/>
              <a:t>NewSouth</a:t>
            </a:r>
            <a:r>
              <a:rPr lang="en-GB" dirty="0"/>
              <a:t> Books.</a:t>
            </a:r>
            <a:endParaRPr lang="en-KE" dirty="0"/>
          </a:p>
        </p:txBody>
      </p:sp>
    </p:spTree>
    <p:extLst>
      <p:ext uri="{BB962C8B-B14F-4D97-AF65-F5344CB8AC3E}">
        <p14:creationId xmlns:p14="http://schemas.microsoft.com/office/powerpoint/2010/main" val="97259690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310</TotalTime>
  <Words>1353</Words>
  <Application>Microsoft Office PowerPoint</Application>
  <PresentationFormat>Widescreen</PresentationFormat>
  <Paragraphs>74</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Wisp</vt:lpstr>
      <vt:lpstr>Humanistic Personality Analysis </vt:lpstr>
      <vt:lpstr>Introduction </vt:lpstr>
      <vt:lpstr>Personality from Abraham Maslow’s humanistic perspective </vt:lpstr>
      <vt:lpstr>Personality from Abraham Maslow’s humanistic perspective </vt:lpstr>
      <vt:lpstr>Personality from Abraham Maslow’s humanistic perspective </vt:lpstr>
      <vt:lpstr>Personality from Abraham Maslow’s humanistic perspective </vt:lpstr>
      <vt:lpstr>Carl Rogers’ humanistic perspective</vt:lpstr>
      <vt:lpstr>Carl Rogers’ humanistic perspective</vt:lpstr>
      <vt:lpstr>Carl Rogers’ humanistic perspective</vt:lpstr>
      <vt:lpstr>Carl Rogers’ humanistic perspective</vt:lpstr>
      <vt:lpstr>Carl Rogers’ humanistic perspective</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9</cp:revision>
  <dcterms:created xsi:type="dcterms:W3CDTF">2019-09-26T13:08:10Z</dcterms:created>
  <dcterms:modified xsi:type="dcterms:W3CDTF">2019-09-27T03:42:04Z</dcterms:modified>
</cp:coreProperties>
</file>